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6"/>
  </p:notesMasterIdLst>
  <p:sldIdLst>
    <p:sldId id="257" r:id="rId2"/>
    <p:sldId id="279" r:id="rId3"/>
    <p:sldId id="274" r:id="rId4"/>
    <p:sldId id="277" r:id="rId5"/>
    <p:sldId id="275" r:id="rId6"/>
    <p:sldId id="276" r:id="rId7"/>
    <p:sldId id="278" r:id="rId8"/>
    <p:sldId id="258" r:id="rId9"/>
    <p:sldId id="259" r:id="rId10"/>
    <p:sldId id="256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EB393-478C-4BEA-A85F-CBBE0D204A57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766AE-9239-4C8E-B081-5A440B348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89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766AE-9239-4C8E-B081-5A440B34894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48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71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34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225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1084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947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49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752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29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71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10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958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01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55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03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11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52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77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098CD80-FB7D-4B7F-BB34-9018DBA351D6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CDD362-B301-4DE0-847B-B35577477D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685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716E-821E-4CBD-CDEC-FFACC415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326" y="77051"/>
            <a:ext cx="9919348" cy="862053"/>
          </a:xfrm>
        </p:spPr>
        <p:txBody>
          <a:bodyPr>
            <a:normAutofit/>
          </a:bodyPr>
          <a:lstStyle/>
          <a:p>
            <a:r>
              <a:rPr lang="en-IN" sz="4400" b="1" dirty="0"/>
              <a:t>What is Quantum Computing?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A0DAC-09C9-6960-B641-A9168774E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453" y="1143209"/>
            <a:ext cx="9995094" cy="1015527"/>
          </a:xfrm>
        </p:spPr>
        <p:txBody>
          <a:bodyPr>
            <a:normAutofit/>
          </a:bodyPr>
          <a:lstStyle/>
          <a:p>
            <a:r>
              <a:rPr lang="en-US" sz="2400" dirty="0"/>
              <a:t>Quantum computing is a computing paradigm that uses </a:t>
            </a:r>
            <a:r>
              <a:rPr lang="en-US" sz="2400" b="1" dirty="0"/>
              <a:t>qubits</a:t>
            </a:r>
            <a:r>
              <a:rPr lang="en-US" sz="2400" dirty="0"/>
              <a:t> and principles of </a:t>
            </a:r>
            <a:r>
              <a:rPr lang="en-US" sz="2400" b="1" dirty="0"/>
              <a:t>quantum mechanics</a:t>
            </a:r>
            <a:r>
              <a:rPr lang="en-US" sz="2400" dirty="0"/>
              <a:t> to process information.</a:t>
            </a:r>
            <a:endParaRPr lang="en-I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AAA134-6FB0-E4F5-C25A-00F58939C51C}"/>
                  </a:ext>
                </a:extLst>
              </p:cNvPr>
              <p:cNvSpPr txBox="1"/>
              <p:nvPr/>
            </p:nvSpPr>
            <p:spPr>
              <a:xfrm>
                <a:off x="1244081" y="3429000"/>
                <a:ext cx="4851919" cy="2172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/>
                  <a:t>Classical Bit vs Qubit</a:t>
                </a:r>
              </a:p>
              <a:p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Classical Bit → Either </a:t>
                </a:r>
                <a:r>
                  <a:rPr lang="en-IN" b="1" dirty="0"/>
                  <a:t>0 or 1</a:t>
                </a:r>
              </a:p>
              <a:p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Qubit → Can be in </a:t>
                </a:r>
                <a:r>
                  <a:rPr lang="en-IN" b="1" dirty="0"/>
                  <a:t>superposition</a:t>
                </a:r>
                <a:endParaRPr lang="en-I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ar-AE"/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ar-AE"/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ar-AE"/>
                                  </m:ctrlPr>
                                </m:dPr>
                                <m:e>
                                  <m:r>
                                    <a:rPr lang="ar-AE"/>
                                    <m:t>∣</m:t>
                                  </m:r>
                                  <m:r>
                                    <a:rPr lang="ar-AE" i="1"/>
                                    <m:t>𝜓</m:t>
                                  </m:r>
                                </m:e>
                              </m:d>
                              <m:r>
                                <a:rPr lang="ar-AE"/>
                                <m:t>=</m:t>
                              </m:r>
                              <m:r>
                                <a:rPr lang="ar-AE" i="1"/>
                                <m:t>𝛼</m:t>
                              </m:r>
                              <m:r>
                                <a:rPr lang="ar-AE"/>
                                <m:t>∣</m:t>
                              </m:r>
                              <m:r>
                                <a:rPr lang="ar-AE"/>
                                <m:t>0</m:t>
                              </m:r>
                            </m:e>
                          </m:d>
                          <m:r>
                            <a:rPr lang="ar-AE"/>
                            <m:t>+</m:t>
                          </m:r>
                          <m:r>
                            <a:rPr lang="ar-AE" i="1"/>
                            <m:t>𝛽</m:t>
                          </m:r>
                          <m:r>
                            <a:rPr lang="ar-AE"/>
                            <m:t>∣</m:t>
                          </m:r>
                          <m:r>
                            <a:rPr lang="ar-AE"/>
                            <m:t>1</m:t>
                          </m:r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AAA134-6FB0-E4F5-C25A-00F58939C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81" y="3429000"/>
                <a:ext cx="4851919" cy="2172582"/>
              </a:xfrm>
              <a:prstGeom prst="rect">
                <a:avLst/>
              </a:prstGeom>
              <a:blipFill>
                <a:blip r:embed="rId2"/>
                <a:stretch>
                  <a:fillRect l="-3141" t="-36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C2CDF7-45FC-D372-8A4E-5FB07EE6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717" r="5908" b="6539"/>
          <a:stretch>
            <a:fillRect/>
          </a:stretch>
        </p:blipFill>
        <p:spPr>
          <a:xfrm>
            <a:off x="6581193" y="2271945"/>
            <a:ext cx="4468164" cy="45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5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080828-ABDF-DD4C-1092-6567B7E812F9}"/>
              </a:ext>
            </a:extLst>
          </p:cNvPr>
          <p:cNvSpPr txBox="1"/>
          <p:nvPr/>
        </p:nvSpPr>
        <p:spPr>
          <a:xfrm>
            <a:off x="1132116" y="399270"/>
            <a:ext cx="245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Qubit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59E89-116C-47F2-9BC0-6A9ED5FD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21" t="3600"/>
          <a:stretch>
            <a:fillRect/>
          </a:stretch>
        </p:blipFill>
        <p:spPr>
          <a:xfrm>
            <a:off x="0" y="1735085"/>
            <a:ext cx="4213181" cy="3113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3985F-3624-1C1D-99FF-7D6AFDF0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19" y="2644420"/>
            <a:ext cx="1400415" cy="1544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EF3931-B712-BF0B-30EF-18CE0CC7C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643" y="2613485"/>
            <a:ext cx="1388781" cy="1606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270029-1031-9171-C9F2-532D33AE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261" y="2576161"/>
            <a:ext cx="1388780" cy="1499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C368D2-0A39-DB76-19A5-07567E4E43DD}"/>
              </a:ext>
            </a:extLst>
          </p:cNvPr>
          <p:cNvSpPr txBox="1"/>
          <p:nvPr/>
        </p:nvSpPr>
        <p:spPr>
          <a:xfrm>
            <a:off x="6131358" y="259311"/>
            <a:ext cx="5494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Single Qubit Gates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9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FBACD5-8B15-84BC-F51D-8D3D8C080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3" y="0"/>
            <a:ext cx="8421378" cy="535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4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7EC2D4-B3FC-B31D-6A22-CC7269EEC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7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E619A-3240-3AC1-0105-AC4B1B2C3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234435-87FE-1FB6-914C-688618103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71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B04607-35B4-4C64-0D46-6A9F80CCA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25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BC460D-C242-AD12-CDF1-885DBDDBE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0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30E82E-1BD0-B817-F3BF-55B87435D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B2C604-5D52-A679-CA2C-D7515BD4A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34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5944D-4081-9388-9187-C4A257F44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3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h Sphere X">
            <a:hlinkClick r:id="" action="ppaction://media"/>
            <a:extLst>
              <a:ext uri="{FF2B5EF4-FFF2-40B4-BE49-F238E27FC236}">
                <a16:creationId xmlns:a16="http://schemas.microsoft.com/office/drawing/2014/main" id="{363E83F7-B8C5-5B44-635A-3D3DF98BC9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551" y="0"/>
            <a:ext cx="4927600" cy="2771775"/>
          </a:xfrm>
          <a:prstGeom prst="rect">
            <a:avLst/>
          </a:prstGeom>
        </p:spPr>
      </p:pic>
      <p:pic>
        <p:nvPicPr>
          <p:cNvPr id="5" name="Y Gate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628E7B0-7383-E4E3-410E-19ADD9094A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3175" y="161925"/>
            <a:ext cx="5029200" cy="2828925"/>
          </a:xfrm>
          <a:prstGeom prst="rect">
            <a:avLst/>
          </a:prstGeom>
        </p:spPr>
      </p:pic>
      <p:pic>
        <p:nvPicPr>
          <p:cNvPr id="6" name="Z Gate">
            <a:hlinkClick r:id="" action="ppaction://media"/>
            <a:extLst>
              <a:ext uri="{FF2B5EF4-FFF2-40B4-BE49-F238E27FC236}">
                <a16:creationId xmlns:a16="http://schemas.microsoft.com/office/drawing/2014/main" id="{5F1EA0C0-CCBB-0926-865E-9CA29C06C51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56810" y="3067051"/>
            <a:ext cx="5223932" cy="29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6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73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BC4B3-DC20-229B-72C3-D77D4D0D6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6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4CCAE4-0141-73CA-BECE-1F4102CFA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9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DF08F7-F75B-6923-EBB9-B0E2E608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3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246A13-988E-126D-18E9-9213A1E47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" y="0"/>
            <a:ext cx="105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50ED58-2651-7F90-056B-711EEC89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20" y="574188"/>
            <a:ext cx="8570559" cy="55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Hadamard">
            <a:hlinkClick r:id="" action="ppaction://media"/>
            <a:extLst>
              <a:ext uri="{FF2B5EF4-FFF2-40B4-BE49-F238E27FC236}">
                <a16:creationId xmlns:a16="http://schemas.microsoft.com/office/drawing/2014/main" id="{0C2C8C52-E6EF-2CF5-0CBD-9A5551EDA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3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damard1">
            <a:hlinkClick r:id="" action="ppaction://media"/>
            <a:extLst>
              <a:ext uri="{FF2B5EF4-FFF2-40B4-BE49-F238E27FC236}">
                <a16:creationId xmlns:a16="http://schemas.microsoft.com/office/drawing/2014/main" id="{A96FB6BE-F00A-277F-5B25-C3A53A1C9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damard2">
            <a:hlinkClick r:id="" action="ppaction://media"/>
            <a:extLst>
              <a:ext uri="{FF2B5EF4-FFF2-40B4-BE49-F238E27FC236}">
                <a16:creationId xmlns:a16="http://schemas.microsoft.com/office/drawing/2014/main" id="{28049806-50BD-981E-25BF-390CAF9EB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6760" y="83976"/>
            <a:ext cx="9815804" cy="55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5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damard3">
            <a:hlinkClick r:id="" action="ppaction://media"/>
            <a:extLst>
              <a:ext uri="{FF2B5EF4-FFF2-40B4-BE49-F238E27FC236}">
                <a16:creationId xmlns:a16="http://schemas.microsoft.com/office/drawing/2014/main" id="{0EFCA37D-2C8E-0730-EB8E-53384ABBA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403" y="0"/>
            <a:ext cx="9573208" cy="53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4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00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452F-3534-9A4C-F0E3-69CADDD08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44"/>
            <a:ext cx="10353762" cy="970450"/>
          </a:xfrm>
        </p:spPr>
        <p:txBody>
          <a:bodyPr/>
          <a:lstStyle/>
          <a:p>
            <a:r>
              <a:rPr lang="en-US" b="1" dirty="0"/>
              <a:t>Why Do We Need Quantum Gates?</a:t>
            </a:r>
            <a:endParaRPr lang="en-IN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4BA042-EEA9-AABB-0AF5-42A68A388C6A}"/>
                  </a:ext>
                </a:extLst>
              </p:cNvPr>
              <p:cNvSpPr txBox="1"/>
              <p:nvPr/>
            </p:nvSpPr>
            <p:spPr>
              <a:xfrm>
                <a:off x="5626357" y="1388770"/>
                <a:ext cx="6251511" cy="3149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/>
                  <a:t>Classical vs Quantum Perspective</a:t>
                </a:r>
              </a:p>
              <a:p>
                <a:endParaRPr lang="en-IN" sz="3200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dirty="0"/>
                  <a:t>Classical gates → Change bits (0 or 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dirty="0"/>
                  <a:t>Quantum gates → Transform probability amplitudes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ar-AE" sz="2000"/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ar-AE" sz="2000"/>
                              </m:ctrlPr>
                            </m:dPr>
                            <m:e>
                              <m:r>
                                <a:rPr lang="ar-AE" sz="2000"/>
                                <m:t>∣</m:t>
                              </m:r>
                              <m:sSup>
                                <m:sSupPr>
                                  <m:ctrlPr>
                                    <a:rPr lang="ar-AE" sz="2000" i="1"/>
                                  </m:ctrlPr>
                                </m:sSupPr>
                                <m:e>
                                  <m:r>
                                    <a:rPr lang="ar-AE" sz="2000" i="1"/>
                                    <m:t>𝜓</m:t>
                                  </m:r>
                                </m:e>
                                <m:sup>
                                  <m:r>
                                    <a:rPr lang="ar-AE" sz="2000"/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ar-AE" sz="2000"/>
                            <m:t>=</m:t>
                          </m:r>
                          <m:r>
                            <a:rPr lang="ar-AE" sz="2000" i="1"/>
                            <m:t>𝑈</m:t>
                          </m:r>
                          <m:r>
                            <a:rPr lang="ar-AE" sz="2000"/>
                            <m:t>∣</m:t>
                          </m:r>
                          <m:r>
                            <a:rPr lang="ar-AE" sz="2000" i="1"/>
                            <m:t>𝜓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  <a:p>
                <a:r>
                  <a:rPr lang="en-IN" sz="2000" dirty="0"/>
                  <a:t>where</a:t>
                </a:r>
                <a:br>
                  <a:rPr lang="en-IN" sz="2000" dirty="0"/>
                </a:br>
                <a14:m>
                  <m:oMath xmlns:m="http://schemas.openxmlformats.org/officeDocument/2006/math">
                    <m:r>
                      <a:rPr lang="en-IN" sz="2000" i="1"/>
                      <m:t>𝑈</m:t>
                    </m:r>
                  </m:oMath>
                </a14:m>
                <a:r>
                  <a:rPr lang="en-IN" sz="2000" dirty="0"/>
                  <a:t>= </a:t>
                </a:r>
                <a:r>
                  <a:rPr lang="en-IN" sz="2000" b="1" dirty="0"/>
                  <a:t>Unitary matrix </a:t>
                </a:r>
                <a:endParaRPr lang="en-IN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4BA042-EEA9-AABB-0AF5-42A68A388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57" y="1388770"/>
                <a:ext cx="6251511" cy="3149260"/>
              </a:xfrm>
              <a:prstGeom prst="rect">
                <a:avLst/>
              </a:prstGeom>
              <a:blipFill>
                <a:blip r:embed="rId2"/>
                <a:stretch>
                  <a:fillRect l="-2537" t="-2519" b="-27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FDA8F35-57D3-FB21-BD44-0171BAF26F27}"/>
              </a:ext>
            </a:extLst>
          </p:cNvPr>
          <p:cNvSpPr txBox="1"/>
          <p:nvPr/>
        </p:nvSpPr>
        <p:spPr>
          <a:xfrm>
            <a:off x="388776" y="1388770"/>
            <a:ext cx="4711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Role of Quantum Gates</a:t>
            </a:r>
          </a:p>
          <a:p>
            <a:endParaRPr lang="en-IN" sz="2000" dirty="0"/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Manipulate qubit states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Perform quantum operations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Build quantum circuits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Enable quantum algorithms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2520D-81B6-34AB-CD26-3D642B50C8AC}"/>
              </a:ext>
            </a:extLst>
          </p:cNvPr>
          <p:cNvSpPr txBox="1"/>
          <p:nvPr/>
        </p:nvSpPr>
        <p:spPr>
          <a:xfrm>
            <a:off x="388776" y="5261147"/>
            <a:ext cx="11532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classical computing, logic gates like AND </a:t>
            </a:r>
            <a:r>
              <a:rPr lang="en-IN" dirty="0" err="1"/>
              <a:t>and</a:t>
            </a:r>
            <a:r>
              <a:rPr lang="en-IN" dirty="0"/>
              <a:t> OR manipulate bits. </a:t>
            </a:r>
            <a:br>
              <a:rPr lang="en-IN" dirty="0"/>
            </a:br>
            <a:r>
              <a:rPr lang="en-IN" dirty="0"/>
              <a:t>Similarly, in quantum computing, quantum gates manipulate qubits.</a:t>
            </a:r>
          </a:p>
          <a:p>
            <a:r>
              <a:rPr lang="en-IN" dirty="0"/>
              <a:t>However, instead of simply flipping between 0 and 1, quantum gates transform probability amplitudes using unitary matrices.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75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5720-5E26-B909-2E39-BF863CD8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IN" b="1" dirty="0"/>
              <a:t>Properties of Quantum Gates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472A2-BF10-1292-CD4B-C070EB789830}"/>
              </a:ext>
            </a:extLst>
          </p:cNvPr>
          <p:cNvSpPr txBox="1"/>
          <p:nvPr/>
        </p:nvSpPr>
        <p:spPr>
          <a:xfrm>
            <a:off x="662474" y="1464906"/>
            <a:ext cx="3928188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IN" sz="2000" dirty="0"/>
              <a:t>Reversibility</a:t>
            </a:r>
          </a:p>
          <a:p>
            <a:endParaRPr lang="en-IN" dirty="0"/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All quantum gates are </a:t>
            </a:r>
            <a:r>
              <a:rPr lang="en-US" altLang="en-US" b="1" dirty="0">
                <a:latin typeface="Arial" panose="020B0604020202020204" pitchFamily="34" charset="0"/>
              </a:rPr>
              <a:t>reversible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No information is lost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Every gate has an inverse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D2BD9E-2263-8B97-0029-F453DF6A4DAA}"/>
                  </a:ext>
                </a:extLst>
              </p:cNvPr>
              <p:cNvSpPr txBox="1"/>
              <p:nvPr/>
            </p:nvSpPr>
            <p:spPr>
              <a:xfrm>
                <a:off x="6535318" y="1464906"/>
                <a:ext cx="5450696" cy="2630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dirty="0"/>
                  <a:t>2. Unitary Operation</a:t>
                </a:r>
              </a:p>
              <a:p>
                <a:endParaRPr lang="en-IN" dirty="0"/>
              </a:p>
              <a:p>
                <a:r>
                  <a:rPr lang="en-IN" dirty="0"/>
                  <a:t>Quantum gates are represented by </a:t>
                </a:r>
                <a:r>
                  <a:rPr lang="en-IN" b="1" dirty="0"/>
                  <a:t>unitary matrices</a:t>
                </a:r>
                <a:r>
                  <a:rPr lang="en-IN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/>
                          </m:ctrlPr>
                        </m:sSupPr>
                        <m:e>
                          <m:r>
                            <a:rPr lang="ar-AE" i="1"/>
                            <m:t>𝑈</m:t>
                          </m:r>
                        </m:e>
                        <m:sup>
                          <m:r>
                            <a:rPr lang="ar-AE"/>
                            <m:t>†</m:t>
                          </m:r>
                        </m:sup>
                      </m:sSup>
                      <m:r>
                        <a:rPr lang="ar-AE" i="1"/>
                        <m:t>𝑈</m:t>
                      </m:r>
                      <m:r>
                        <a:rPr lang="ar-AE"/>
                        <m:t>=</m:t>
                      </m:r>
                      <m:r>
                        <a:rPr lang="ar-AE" i="1"/>
                        <m:t>𝐼</m:t>
                      </m:r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where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ar-AE"/>
                        </m:ctrlPr>
                      </m:sSupPr>
                      <m:e>
                        <m:r>
                          <a:rPr lang="ar-AE" i="1"/>
                          <m:t>𝑈</m:t>
                        </m:r>
                      </m:e>
                      <m:sup>
                        <m:r>
                          <a:rPr lang="ar-AE"/>
                          <m:t>†</m:t>
                        </m:r>
                      </m:sup>
                    </m:sSup>
                  </m:oMath>
                </a14:m>
                <a:r>
                  <a:rPr lang="ar-AE" dirty="0"/>
                  <a:t>= </a:t>
                </a:r>
                <a:r>
                  <a:rPr lang="en-US" dirty="0"/>
                  <a:t> </a:t>
                </a:r>
                <a:r>
                  <a:rPr lang="en-IN" dirty="0"/>
                  <a:t>Conjugate transpose</a:t>
                </a:r>
              </a:p>
              <a:p>
                <a14:m>
                  <m:oMath xmlns:m="http://schemas.openxmlformats.org/officeDocument/2006/math">
                    <m:r>
                      <a:rPr lang="en-IN" i="1"/>
                      <m:t>𝐼</m:t>
                    </m:r>
                  </m:oMath>
                </a14:m>
                <a:r>
                  <a:rPr lang="en-IN" dirty="0"/>
                  <a:t>= Identity matrix</a:t>
                </a:r>
              </a:p>
              <a:p>
                <a:r>
                  <a:rPr lang="en-IN" dirty="0"/>
                  <a:t>This ensures probability is preserved.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D2BD9E-2263-8B97-0029-F453DF6A4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18" y="1464906"/>
                <a:ext cx="5450696" cy="2630335"/>
              </a:xfrm>
              <a:prstGeom prst="rect">
                <a:avLst/>
              </a:prstGeom>
              <a:blipFill>
                <a:blip r:embed="rId2"/>
                <a:stretch>
                  <a:fillRect l="-895" t="-11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A5ED0C-5439-BFF3-000F-FE9779969E07}"/>
                  </a:ext>
                </a:extLst>
              </p:cNvPr>
              <p:cNvSpPr txBox="1"/>
              <p:nvPr/>
            </p:nvSpPr>
            <p:spPr>
              <a:xfrm>
                <a:off x="382556" y="4521293"/>
                <a:ext cx="5141773" cy="2240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b="1" dirty="0"/>
                  <a:t>3. Probability Preservation</a:t>
                </a:r>
              </a:p>
              <a:p>
                <a:endParaRPr lang="en-IN" dirty="0"/>
              </a:p>
              <a:p>
                <a:r>
                  <a:rPr lang="en-US" dirty="0"/>
                  <a:t>If 		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ar-AE"/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ar-AE"/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ar-AE"/>
                                </m:ctrlPr>
                              </m:dPr>
                              <m:e>
                                <m:r>
                                  <a:rPr lang="ar-AE"/>
                                  <m:t>∣</m:t>
                                </m:r>
                                <m:r>
                                  <a:rPr lang="ar-AE" i="1"/>
                                  <m:t>𝜓</m:t>
                                </m:r>
                              </m:e>
                            </m:d>
                            <m:r>
                              <a:rPr lang="ar-AE"/>
                              <m:t>=</m:t>
                            </m:r>
                            <m:r>
                              <a:rPr lang="ar-AE" i="1"/>
                              <m:t>𝛼</m:t>
                            </m:r>
                            <m:r>
                              <a:rPr lang="ar-AE"/>
                              <m:t>∣</m:t>
                            </m:r>
                            <m:r>
                              <a:rPr lang="ar-AE"/>
                              <m:t>0</m:t>
                            </m:r>
                          </m:e>
                        </m:d>
                        <m:r>
                          <a:rPr lang="ar-AE"/>
                          <m:t>+</m:t>
                        </m:r>
                        <m:r>
                          <a:rPr lang="ar-AE" i="1"/>
                          <m:t>𝛽</m:t>
                        </m:r>
                        <m:r>
                          <a:rPr lang="ar-AE"/>
                          <m:t>∣</m:t>
                        </m:r>
                        <m:r>
                          <a:rPr lang="ar-AE"/>
                          <m:t>1</m:t>
                        </m:r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then 	</a:t>
                </a:r>
                <a14:m>
                  <m:oMath xmlns:m="http://schemas.openxmlformats.org/officeDocument/2006/math">
                    <m:r>
                      <a:rPr lang="en-IN"/>
                      <m:t>∣</m:t>
                    </m:r>
                    <m:r>
                      <a:rPr lang="en-IN" i="1"/>
                      <m:t>𝛼</m:t>
                    </m:r>
                    <m:sSup>
                      <m:sSupPr>
                        <m:ctrlPr>
                          <a:rPr lang="ar-AE" i="1"/>
                        </m:ctrlPr>
                      </m:sSupPr>
                      <m:e>
                        <m:r>
                          <a:rPr lang="ar-AE"/>
                          <m:t>∣</m:t>
                        </m:r>
                      </m:e>
                      <m:sup>
                        <m:r>
                          <a:rPr lang="ar-AE"/>
                          <m:t>2</m:t>
                        </m:r>
                      </m:sup>
                    </m:sSup>
                    <m:r>
                      <a:rPr lang="ar-AE"/>
                      <m:t>+∣</m:t>
                    </m:r>
                    <m:r>
                      <a:rPr lang="ar-AE" i="1"/>
                      <m:t>𝛽</m:t>
                    </m:r>
                    <m:sSup>
                      <m:sSupPr>
                        <m:ctrlPr>
                          <a:rPr lang="ar-AE" i="1"/>
                        </m:ctrlPr>
                      </m:sSupPr>
                      <m:e>
                        <m:r>
                          <a:rPr lang="ar-AE"/>
                          <m:t>∣</m:t>
                        </m:r>
                      </m:e>
                      <m:sup>
                        <m:r>
                          <a:rPr lang="ar-AE"/>
                          <m:t>2</m:t>
                        </m:r>
                      </m:sup>
                    </m:sSup>
                    <m:r>
                      <a:rPr lang="ar-AE"/>
                      <m:t>=</m:t>
                    </m:r>
                    <m:r>
                      <a:rPr lang="ar-AE"/>
                      <m:t>1</m:t>
                    </m:r>
                  </m:oMath>
                </a14:m>
                <a:endParaRPr lang="en-US" dirty="0"/>
              </a:p>
              <a:p>
                <a:endParaRPr lang="ar-AE" dirty="0"/>
              </a:p>
              <a:p>
                <a:r>
                  <a:rPr lang="en-IN" dirty="0"/>
                  <a:t>remains unchanged after applying a quantum gate.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A5ED0C-5439-BFF3-000F-FE9779969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56" y="4521293"/>
                <a:ext cx="5141773" cy="2240357"/>
              </a:xfrm>
              <a:prstGeom prst="rect">
                <a:avLst/>
              </a:prstGeom>
              <a:blipFill>
                <a:blip r:embed="rId3"/>
                <a:stretch>
                  <a:fillRect l="-1068" t="-16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43D97F6-91AA-EF8C-EF96-A22FAD4C9617}"/>
              </a:ext>
            </a:extLst>
          </p:cNvPr>
          <p:cNvSpPr txBox="1"/>
          <p:nvPr/>
        </p:nvSpPr>
        <p:spPr>
          <a:xfrm>
            <a:off x="6211889" y="4521293"/>
            <a:ext cx="5774125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4. Composability</a:t>
            </a:r>
          </a:p>
          <a:p>
            <a:pPr algn="ctr"/>
            <a:endParaRPr lang="en-IN" b="1" dirty="0"/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Quantum gates can be combined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Form quantum circuits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Enable complex quantum algorithms</a:t>
            </a:r>
          </a:p>
          <a:p>
            <a:pPr algn="ctr"/>
            <a:endParaRPr lang="en-IN" b="1" dirty="0"/>
          </a:p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88835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325</TotalTime>
  <Words>233</Words>
  <Application>Microsoft Office PowerPoint</Application>
  <PresentationFormat>Widescreen</PresentationFormat>
  <Paragraphs>51</Paragraphs>
  <Slides>24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Calisto MT</vt:lpstr>
      <vt:lpstr>Times New Roman</vt:lpstr>
      <vt:lpstr>Wingdings 2</vt:lpstr>
      <vt:lpstr>Slate</vt:lpstr>
      <vt:lpstr>What is Quantum Computing?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We Need Quantum Gates?</vt:lpstr>
      <vt:lpstr>Properties of Quantum Gates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Samyak !</dc:creator>
  <cp:lastModifiedBy>Samyak !</cp:lastModifiedBy>
  <cp:revision>19</cp:revision>
  <dcterms:created xsi:type="dcterms:W3CDTF">2026-02-17T13:39:02Z</dcterms:created>
  <dcterms:modified xsi:type="dcterms:W3CDTF">2026-02-17T19:04:16Z</dcterms:modified>
</cp:coreProperties>
</file>